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1"/>
  </p:notesMasterIdLst>
  <p:handoutMasterIdLst>
    <p:handoutMasterId r:id="rId22"/>
  </p:handoutMasterIdLst>
  <p:sldIdLst>
    <p:sldId id="312" r:id="rId5"/>
    <p:sldId id="304" r:id="rId6"/>
    <p:sldId id="331" r:id="rId7"/>
    <p:sldId id="332" r:id="rId8"/>
    <p:sldId id="323" r:id="rId9"/>
    <p:sldId id="282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3" r:id="rId18"/>
    <p:sldId id="321" r:id="rId19"/>
    <p:sldId id="297" r:id="rId2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86" d="100"/>
          <a:sy n="86" d="100"/>
        </p:scale>
        <p:origin x="562" y="8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02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5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37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27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59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04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1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2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hyperlink" Target="https://pixabay.com/en/puzzle-cooperation-partnership-1019751/" TargetMode="External"/><Relationship Id="rId4" Type="http://schemas.openxmlformats.org/officeDocument/2006/relationships/image" Target="../media/image14.jpeg"/><Relationship Id="rId9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89" y="608522"/>
            <a:ext cx="6392421" cy="2856338"/>
          </a:xfrm>
        </p:spPr>
        <p:txBody>
          <a:bodyPr anchor="ctr"/>
          <a:lstStyle/>
          <a:p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Group 3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7D136-D0E0-4175-BAF8-717A5B128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76525" y="202338"/>
            <a:ext cx="9429750" cy="5881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en-IN" dirty="0"/>
              <a:t>Product wise total revenue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7. Policies expiring this year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330719-1184-4CA4-884F-734CAF22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626" y="566673"/>
            <a:ext cx="4877481" cy="952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CA7B22-273F-480A-8C1B-23E012B9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626" y="1814145"/>
            <a:ext cx="2676899" cy="1690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EBB1D-29A9-4365-A18B-9E63F6082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626" y="4314240"/>
            <a:ext cx="5977349" cy="960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621B4-E6F2-490C-B69F-888E1AAC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626" y="5631208"/>
            <a:ext cx="2191056" cy="809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46060A-E577-4B2C-AE54-DD895F7F4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571711" cy="13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0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7D136-D0E0-4175-BAF8-717A5B128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76142" y="261432"/>
            <a:ext cx="9429750" cy="5881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8. </a:t>
            </a:r>
            <a:r>
              <a:rPr lang="en-IN" dirty="0"/>
              <a:t>Claim status wise policy count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9. Payment status wise policy count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7F747-6073-4372-85E1-FC44E80D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517" y="667161"/>
            <a:ext cx="5487166" cy="1066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ADE3F-48BA-4BA6-A6FF-37714287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517" y="1909751"/>
            <a:ext cx="2238687" cy="1247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B39EB8-29DC-4239-B9C8-728284F8C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517" y="3990187"/>
            <a:ext cx="6401693" cy="108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9D85E1-68C1-4143-8EA2-FC765C5A2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517" y="5375201"/>
            <a:ext cx="2486372" cy="1066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6F08F3-0803-4A74-A741-1BA507E41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4193"/>
            <a:ext cx="1571711" cy="13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2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7D136-D0E0-4175-BAF8-717A5B128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76525" y="176194"/>
            <a:ext cx="9429750" cy="588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10. </a:t>
            </a:r>
            <a:r>
              <a:rPr lang="en-IN" dirty="0"/>
              <a:t>Gender wise total premium amount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42FAB-ED66-4E64-BD84-F1923B0F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228" y="723612"/>
            <a:ext cx="7181439" cy="2533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9A42EE-8F4A-4158-AB2E-428A34E3E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228" y="3481388"/>
            <a:ext cx="2162477" cy="1247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55D227-B806-49ED-AD35-0F541EE95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4306"/>
            <a:ext cx="1571711" cy="13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7D136-D0E0-4175-BAF8-717A5B128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76525" y="271204"/>
            <a:ext cx="9429750" cy="5881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11. </a:t>
            </a:r>
            <a:r>
              <a:rPr lang="en-IN" dirty="0"/>
              <a:t>Age bucket wise total premium amount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69621E-3616-4276-9E8D-C7AC8582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24" y="4884882"/>
            <a:ext cx="2381582" cy="1657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AD2DF8-3705-44B7-BA87-A3100BE40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71711" cy="1362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B858CA-A850-4A76-9230-DCDD3D581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900" y="681353"/>
            <a:ext cx="6353626" cy="37914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9025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DBF37A-173B-4FFB-A62A-650149EF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247" y="1099890"/>
            <a:ext cx="7037505" cy="2986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9B4D0-0325-4DAD-B309-A6FC91DF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47" y="4091236"/>
            <a:ext cx="5329618" cy="2232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2E2B7-412E-44C3-8C15-A2E312471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224" y="4459428"/>
            <a:ext cx="3672876" cy="2055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11CA9D-7849-47A8-B3BB-6B8577B9E7DC}"/>
              </a:ext>
            </a:extLst>
          </p:cNvPr>
          <p:cNvSpPr txBox="1"/>
          <p:nvPr/>
        </p:nvSpPr>
        <p:spPr>
          <a:xfrm>
            <a:off x="2717006" y="35735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>
                <a:solidFill>
                  <a:schemeClr val="accent6"/>
                </a:solidFill>
              </a:rPr>
              <a:t>12. </a:t>
            </a:r>
            <a:r>
              <a:rPr lang="en-IN" dirty="0">
                <a:solidFill>
                  <a:schemeClr val="accent6"/>
                </a:solidFill>
              </a:rPr>
              <a:t>Premium Growth Rate</a:t>
            </a:r>
          </a:p>
        </p:txBody>
      </p:sp>
    </p:spTree>
    <p:extLst>
      <p:ext uri="{BB962C8B-B14F-4D97-AF65-F5344CB8AC3E}">
        <p14:creationId xmlns:p14="http://schemas.microsoft.com/office/powerpoint/2010/main" val="303703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14" y="657225"/>
            <a:ext cx="9875463" cy="542926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Recommendation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0039" y="1571626"/>
            <a:ext cx="4850236" cy="45024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Market Research</a:t>
            </a:r>
          </a:p>
          <a:p>
            <a:r>
              <a:rPr lang="en-US" dirty="0"/>
              <a:t>Conduct continuous targeted market research to understand emerging customer needs, competitive shifts, and new risk landscapes.</a:t>
            </a:r>
          </a:p>
          <a:p>
            <a:r>
              <a:rPr lang="en-US" dirty="0"/>
              <a:t>Market research to understand evolving customer needs, emerging risks and competitive landscapes.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Enhance customer service and retention</a:t>
            </a:r>
            <a:endParaRPr lang="en-US" dirty="0"/>
          </a:p>
          <a:p>
            <a:r>
              <a:rPr lang="en-US" dirty="0"/>
              <a:t>Prioritize customer retention by delivering a personalized, proactive, and seamless experience.</a:t>
            </a:r>
          </a:p>
          <a:p>
            <a:r>
              <a:rPr lang="en-US" dirty="0"/>
              <a:t>Train staff on customer engagement and conflict resolution.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7AD9D9-CCB8-4E0B-9591-BB9CF0E89F2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10467974" y="450851"/>
            <a:ext cx="1724025" cy="1627610"/>
          </a:xfr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D23B7F0-6756-4A42-9F9F-31503FC34C4A}"/>
              </a:ext>
            </a:extLst>
          </p:cNvPr>
          <p:cNvSpPr txBox="1">
            <a:spLocks/>
          </p:cNvSpPr>
          <p:nvPr/>
        </p:nvSpPr>
        <p:spPr>
          <a:xfrm>
            <a:off x="6096000" y="1698279"/>
            <a:ext cx="4850236" cy="4502496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Increase in sales</a:t>
            </a:r>
            <a:endParaRPr lang="en-US" dirty="0"/>
          </a:p>
          <a:p>
            <a:r>
              <a:rPr lang="en-US" dirty="0"/>
              <a:t>Proactive marketing campaigns offering tailored products that address specific customer needs and emerging risks.</a:t>
            </a:r>
          </a:p>
          <a:p>
            <a:r>
              <a:rPr lang="en-US" dirty="0"/>
              <a:t>Introduce new insurance products tailored to emerging market.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Improving operational efficiency</a:t>
            </a:r>
            <a:endParaRPr lang="en-US" dirty="0"/>
          </a:p>
          <a:p>
            <a:r>
              <a:rPr lang="en-US" dirty="0"/>
              <a:t>Leverage digitalization and AI-powered automation across its value chain to streamline processes, enhance efficiency, and reduce operational costs while improving customer and agent experience.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646465-72D8-451E-B903-FF0F6F0A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81"/>
            <a:ext cx="1571711" cy="13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Group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903" y="-602670"/>
            <a:ext cx="6583680" cy="15313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29" y="2198146"/>
            <a:ext cx="3630706" cy="320734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Rucha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Shashank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Gunjan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Deepthi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Swapnil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Pratham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5F86B-CFC6-4876-BC4B-12F0C8DB2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435" y="1694366"/>
            <a:ext cx="3630706" cy="2857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A5728-37AF-4A3A-8BED-4C9E82C8D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92"/>
            <a:ext cx="1493351" cy="1294767"/>
          </a:xfrm>
          <a:prstGeom prst="rect">
            <a:avLst/>
          </a:prstGeom>
        </p:spPr>
      </p:pic>
      <p:pic>
        <p:nvPicPr>
          <p:cNvPr id="5" name="Graphic 4" descr="School boy">
            <a:extLst>
              <a:ext uri="{FF2B5EF4-FFF2-40B4-BE49-F238E27FC236}">
                <a16:creationId xmlns:a16="http://schemas.microsoft.com/office/drawing/2014/main" id="{E0602513-C7D3-4968-9C35-876981CB4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4904" y="2743200"/>
            <a:ext cx="576254" cy="479394"/>
          </a:xfrm>
          <a:prstGeom prst="rect">
            <a:avLst/>
          </a:prstGeom>
        </p:spPr>
      </p:pic>
      <p:pic>
        <p:nvPicPr>
          <p:cNvPr id="10" name="Graphic 9" descr="School boy">
            <a:extLst>
              <a:ext uri="{FF2B5EF4-FFF2-40B4-BE49-F238E27FC236}">
                <a16:creationId xmlns:a16="http://schemas.microsoft.com/office/drawing/2014/main" id="{6606E123-207B-4C11-9948-13E5BC858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0776" y="4270063"/>
            <a:ext cx="576254" cy="479394"/>
          </a:xfrm>
          <a:prstGeom prst="rect">
            <a:avLst/>
          </a:prstGeom>
        </p:spPr>
      </p:pic>
      <p:pic>
        <p:nvPicPr>
          <p:cNvPr id="11" name="Graphic 10" descr="School boy">
            <a:extLst>
              <a:ext uri="{FF2B5EF4-FFF2-40B4-BE49-F238E27FC236}">
                <a16:creationId xmlns:a16="http://schemas.microsoft.com/office/drawing/2014/main" id="{25D5746B-4997-4F1D-A4B6-98187D571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0776" y="4824469"/>
            <a:ext cx="576254" cy="479394"/>
          </a:xfrm>
          <a:prstGeom prst="rect">
            <a:avLst/>
          </a:prstGeom>
        </p:spPr>
      </p:pic>
      <p:pic>
        <p:nvPicPr>
          <p:cNvPr id="7" name="Graphic 6" descr="School girl">
            <a:extLst>
              <a:ext uri="{FF2B5EF4-FFF2-40B4-BE49-F238E27FC236}">
                <a16:creationId xmlns:a16="http://schemas.microsoft.com/office/drawing/2014/main" id="{7A48E2A8-81FF-4404-AF4B-C49119745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4904" y="2198146"/>
            <a:ext cx="618490" cy="503442"/>
          </a:xfrm>
          <a:prstGeom prst="rect">
            <a:avLst/>
          </a:prstGeom>
        </p:spPr>
      </p:pic>
      <p:pic>
        <p:nvPicPr>
          <p:cNvPr id="13" name="Graphic 12" descr="School girl">
            <a:extLst>
              <a:ext uri="{FF2B5EF4-FFF2-40B4-BE49-F238E27FC236}">
                <a16:creationId xmlns:a16="http://schemas.microsoft.com/office/drawing/2014/main" id="{EABD2180-3C5E-4E00-868D-C03F4E845D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02027" y="3205368"/>
            <a:ext cx="618490" cy="503442"/>
          </a:xfrm>
          <a:prstGeom prst="rect">
            <a:avLst/>
          </a:prstGeom>
        </p:spPr>
      </p:pic>
      <p:pic>
        <p:nvPicPr>
          <p:cNvPr id="14" name="Graphic 13" descr="School girl">
            <a:extLst>
              <a:ext uri="{FF2B5EF4-FFF2-40B4-BE49-F238E27FC236}">
                <a16:creationId xmlns:a16="http://schemas.microsoft.com/office/drawing/2014/main" id="{C3CD6EA5-A696-4A17-824B-158D9D702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91546" y="3708810"/>
            <a:ext cx="618490" cy="503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3DD6C2-013B-44F7-AC0E-7B5B9FA03C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77341" y="4050628"/>
            <a:ext cx="1771096" cy="177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BD6C-7381-44B4-83A2-452C4904F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668015"/>
            <a:ext cx="8258175" cy="74295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 and AGENDA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(Insurance Analytics)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973A0F-BD74-4604-9000-A0C511FDF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197" y="1752601"/>
            <a:ext cx="1311804" cy="9398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8484E-74D2-4ECD-9D15-3CC76655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24" y="1558925"/>
            <a:ext cx="1038225" cy="1038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7C0CC0-5790-414E-9C35-B397E1EC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580" y="1558925"/>
            <a:ext cx="1038225" cy="1038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E10D5A-50AF-4F2B-94A5-C9DDCCA3C055}"/>
              </a:ext>
            </a:extLst>
          </p:cNvPr>
          <p:cNvSpPr txBox="1"/>
          <p:nvPr/>
        </p:nvSpPr>
        <p:spPr>
          <a:xfrm>
            <a:off x="1079698" y="2913806"/>
            <a:ext cx="2177852" cy="1892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</a:p>
          <a:p>
            <a:endParaRPr lang="en-US" dirty="0"/>
          </a:p>
          <a:p>
            <a:r>
              <a:rPr lang="en-US" sz="1500" dirty="0"/>
              <a:t>Optimizing Claims Settlement Efficiency &amp; Customer Satisfaction</a:t>
            </a:r>
            <a:endParaRPr lang="en-IN" sz="1500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1DB03-EDAB-4B4C-A15D-153244A6A51A}"/>
              </a:ext>
            </a:extLst>
          </p:cNvPr>
          <p:cNvSpPr txBox="1"/>
          <p:nvPr/>
        </p:nvSpPr>
        <p:spPr>
          <a:xfrm>
            <a:off x="4856459" y="2913806"/>
            <a:ext cx="2792116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Leverage claims and policy data to identify the key drivers of claims processing delays.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predict the optimal settlement path for different claim types, and forecast expected settlement times.</a:t>
            </a:r>
          </a:p>
          <a:p>
            <a:pPr algn="ctr"/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0A8195-82F3-4489-A2D0-D48C7ECB49E7}"/>
              </a:ext>
            </a:extLst>
          </p:cNvPr>
          <p:cNvSpPr txBox="1"/>
          <p:nvPr/>
        </p:nvSpPr>
        <p:spPr>
          <a:xfrm>
            <a:off x="8698905" y="2912962"/>
            <a:ext cx="2413397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Streamline the claims journey, reduce average settlement duration.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Improve customer satisfaction through proactive communication and efficient resolution.</a:t>
            </a:r>
          </a:p>
          <a:p>
            <a:endParaRPr lang="en-US" sz="1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48910E-1CEA-4F04-A439-FD5E1F10C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258"/>
            <a:ext cx="1571711" cy="13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3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C8B664-E17A-4A0D-81EE-4345CE7D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75" cy="12800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44A49D-DAB6-4062-94A5-9E71DDE3FA4A}"/>
              </a:ext>
            </a:extLst>
          </p:cNvPr>
          <p:cNvSpPr txBox="1">
            <a:spLocks/>
          </p:cNvSpPr>
          <p:nvPr/>
        </p:nvSpPr>
        <p:spPr>
          <a:xfrm>
            <a:off x="3403948" y="-263637"/>
            <a:ext cx="5259554" cy="742950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KPI</a:t>
            </a:r>
            <a:r>
              <a:rPr lang="en-US" cap="none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considered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2DA6436B-9A45-4A80-B9A5-D4D48A217304}"/>
              </a:ext>
            </a:extLst>
          </p:cNvPr>
          <p:cNvSpPr/>
          <p:nvPr/>
        </p:nvSpPr>
        <p:spPr>
          <a:xfrm>
            <a:off x="2244329" y="1220340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Total claim amount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FBBD4BFB-CE27-4CC7-993A-C06ECBFC972F}"/>
              </a:ext>
            </a:extLst>
          </p:cNvPr>
          <p:cNvSpPr/>
          <p:nvPr/>
        </p:nvSpPr>
        <p:spPr>
          <a:xfrm>
            <a:off x="8367714" y="1228605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Total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 policies</a:t>
            </a:r>
            <a:endParaRPr lang="en-IN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7A75E5C1-0369-4AB5-934C-C0671A740633}"/>
              </a:ext>
            </a:extLst>
          </p:cNvPr>
          <p:cNvSpPr/>
          <p:nvPr/>
        </p:nvSpPr>
        <p:spPr>
          <a:xfrm>
            <a:off x="5306021" y="1228604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Premium Amount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1753945F-A7AA-4F67-8C53-E56D0B58B0A7}"/>
              </a:ext>
            </a:extLst>
          </p:cNvPr>
          <p:cNvSpPr/>
          <p:nvPr/>
        </p:nvSpPr>
        <p:spPr>
          <a:xfrm>
            <a:off x="2244328" y="2681390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Policies expiring this year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F838613-15C4-4ADB-A254-FC8A77DAF8B8}"/>
              </a:ext>
            </a:extLst>
          </p:cNvPr>
          <p:cNvSpPr/>
          <p:nvPr/>
        </p:nvSpPr>
        <p:spPr>
          <a:xfrm>
            <a:off x="8367714" y="2640860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Product group wise total revenue</a:t>
            </a:r>
            <a:endParaRPr lang="en-IN" sz="1800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B6CC0A6-AACD-4816-A665-AF3D626D6F12}"/>
              </a:ext>
            </a:extLst>
          </p:cNvPr>
          <p:cNvSpPr/>
          <p:nvPr/>
        </p:nvSpPr>
        <p:spPr>
          <a:xfrm>
            <a:off x="5306020" y="2641641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Policy type wise premium amount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8C72A8F7-8350-4A18-B730-76506C005E0E}"/>
              </a:ext>
            </a:extLst>
          </p:cNvPr>
          <p:cNvSpPr/>
          <p:nvPr/>
        </p:nvSpPr>
        <p:spPr>
          <a:xfrm>
            <a:off x="5306021" y="4116358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Premium growth rate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BE55EC02-8E7C-4EF2-8499-250D353D74A2}"/>
              </a:ext>
            </a:extLst>
          </p:cNvPr>
          <p:cNvSpPr/>
          <p:nvPr/>
        </p:nvSpPr>
        <p:spPr>
          <a:xfrm>
            <a:off x="2244327" y="4114379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Payment status wise policy count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1FF0C600-7ADF-4716-AE54-4D17D05E4906}"/>
              </a:ext>
            </a:extLst>
          </p:cNvPr>
          <p:cNvSpPr/>
          <p:nvPr/>
        </p:nvSpPr>
        <p:spPr>
          <a:xfrm>
            <a:off x="8367714" y="4116358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Age bucket wise policy count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6F388409-EC2C-47A8-94A5-8129894B13C3}"/>
              </a:ext>
            </a:extLst>
          </p:cNvPr>
          <p:cNvSpPr/>
          <p:nvPr/>
        </p:nvSpPr>
        <p:spPr>
          <a:xfrm>
            <a:off x="2244326" y="5547368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Gender wise policy count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A7A94DDA-89B5-4AAF-9287-5A26637AD1FD}"/>
              </a:ext>
            </a:extLst>
          </p:cNvPr>
          <p:cNvSpPr/>
          <p:nvPr/>
        </p:nvSpPr>
        <p:spPr>
          <a:xfrm>
            <a:off x="8367713" y="5547367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Policy type wise policy count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EE7D6439-4116-4D69-BDBA-BF08756027E0}"/>
              </a:ext>
            </a:extLst>
          </p:cNvPr>
          <p:cNvSpPr/>
          <p:nvPr/>
        </p:nvSpPr>
        <p:spPr>
          <a:xfrm>
            <a:off x="5306021" y="5542390"/>
            <a:ext cx="1762125" cy="103759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Claim status wise policy count</a:t>
            </a:r>
            <a:endParaRPr lang="en-IN" sz="18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C168BE-40C7-4762-8198-692906B83A0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006454" y="1739137"/>
            <a:ext cx="1299567" cy="82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678D96-3AAC-4B94-8C98-F681E6828F42}"/>
              </a:ext>
            </a:extLst>
          </p:cNvPr>
          <p:cNvCxnSpPr>
            <a:cxnSpLocks/>
          </p:cNvCxnSpPr>
          <p:nvPr/>
        </p:nvCxnSpPr>
        <p:spPr>
          <a:xfrm>
            <a:off x="7068147" y="1747401"/>
            <a:ext cx="129956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3BC685-C939-49A0-B27B-BC8C16CA2AD2}"/>
              </a:ext>
            </a:extLst>
          </p:cNvPr>
          <p:cNvCxnSpPr/>
          <p:nvPr/>
        </p:nvCxnSpPr>
        <p:spPr>
          <a:xfrm>
            <a:off x="4006451" y="3207127"/>
            <a:ext cx="1299567" cy="82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373104-685F-454F-B586-80149B3C9197}"/>
              </a:ext>
            </a:extLst>
          </p:cNvPr>
          <p:cNvCxnSpPr/>
          <p:nvPr/>
        </p:nvCxnSpPr>
        <p:spPr>
          <a:xfrm>
            <a:off x="7068141" y="3215391"/>
            <a:ext cx="1299567" cy="82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77EB54-7F63-47F0-9168-2879F930DB21}"/>
              </a:ext>
            </a:extLst>
          </p:cNvPr>
          <p:cNvCxnSpPr/>
          <p:nvPr/>
        </p:nvCxnSpPr>
        <p:spPr>
          <a:xfrm>
            <a:off x="4006450" y="4626891"/>
            <a:ext cx="1299567" cy="82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BD8D98-3214-4663-97D2-811FF1C4433F}"/>
              </a:ext>
            </a:extLst>
          </p:cNvPr>
          <p:cNvCxnSpPr/>
          <p:nvPr/>
        </p:nvCxnSpPr>
        <p:spPr>
          <a:xfrm>
            <a:off x="7068147" y="4638289"/>
            <a:ext cx="1299567" cy="82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5E53E0-AB00-408F-861A-CA7AAEB17AEB}"/>
              </a:ext>
            </a:extLst>
          </p:cNvPr>
          <p:cNvCxnSpPr/>
          <p:nvPr/>
        </p:nvCxnSpPr>
        <p:spPr>
          <a:xfrm>
            <a:off x="4006449" y="6093344"/>
            <a:ext cx="1299567" cy="82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7291F3-A6DD-4B2E-978B-7DE1D76AF712}"/>
              </a:ext>
            </a:extLst>
          </p:cNvPr>
          <p:cNvCxnSpPr/>
          <p:nvPr/>
        </p:nvCxnSpPr>
        <p:spPr>
          <a:xfrm>
            <a:off x="7068139" y="6085080"/>
            <a:ext cx="1299567" cy="82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507CED-0F9B-485B-9039-A42301176D8B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3125391" y="2257933"/>
            <a:ext cx="1" cy="4234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C7B8BB-6ACA-463E-8B76-2A8E395B2BB0}"/>
              </a:ext>
            </a:extLst>
          </p:cNvPr>
          <p:cNvCxnSpPr/>
          <p:nvPr/>
        </p:nvCxnSpPr>
        <p:spPr>
          <a:xfrm flipH="1">
            <a:off x="3125392" y="5153951"/>
            <a:ext cx="1" cy="4234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47ADD5-E7DA-4CF8-9E51-0AD244599A94}"/>
              </a:ext>
            </a:extLst>
          </p:cNvPr>
          <p:cNvCxnSpPr/>
          <p:nvPr/>
        </p:nvCxnSpPr>
        <p:spPr>
          <a:xfrm flipH="1">
            <a:off x="3117054" y="3690922"/>
            <a:ext cx="1" cy="4234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4C27353-BC83-4692-865B-C6E3754682C1}"/>
              </a:ext>
            </a:extLst>
          </p:cNvPr>
          <p:cNvCxnSpPr/>
          <p:nvPr/>
        </p:nvCxnSpPr>
        <p:spPr>
          <a:xfrm flipH="1">
            <a:off x="6187083" y="5153950"/>
            <a:ext cx="1" cy="4234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E03E49-8E1C-411E-B63C-D726784B9462}"/>
              </a:ext>
            </a:extLst>
          </p:cNvPr>
          <p:cNvCxnSpPr/>
          <p:nvPr/>
        </p:nvCxnSpPr>
        <p:spPr>
          <a:xfrm flipH="1">
            <a:off x="6187081" y="3690921"/>
            <a:ext cx="1" cy="4234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7A1BB4-1EBA-4D3F-8B60-858D6FFF59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187083" y="2257933"/>
            <a:ext cx="0" cy="3837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2A64BD-D24D-412F-B96B-E947D6433443}"/>
              </a:ext>
            </a:extLst>
          </p:cNvPr>
          <p:cNvCxnSpPr/>
          <p:nvPr/>
        </p:nvCxnSpPr>
        <p:spPr>
          <a:xfrm flipH="1">
            <a:off x="9248773" y="5138931"/>
            <a:ext cx="1" cy="4234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1B65538-81B7-4B60-B746-DBAC1BE9A152}"/>
              </a:ext>
            </a:extLst>
          </p:cNvPr>
          <p:cNvCxnSpPr/>
          <p:nvPr/>
        </p:nvCxnSpPr>
        <p:spPr>
          <a:xfrm flipH="1">
            <a:off x="9248777" y="3688949"/>
            <a:ext cx="1" cy="4234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E6A2487-375C-4EEA-9E4B-131CE8D2122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248775" y="2266198"/>
            <a:ext cx="2" cy="3674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02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590" y="80682"/>
            <a:ext cx="8207560" cy="753036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3A7DC7-4F2A-45F6-A30F-6F60174412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71750" y="1057276"/>
            <a:ext cx="9620251" cy="580072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CF029-B9D4-4256-8C89-572E35A8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71711" cy="13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2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95861"/>
            <a:ext cx="7965461" cy="699489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22626C-A695-4240-B0D7-DA8387AADA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42317" y="1128032"/>
            <a:ext cx="9649683" cy="572996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5FC96-F752-4568-AA3A-A1C29E04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504950" cy="130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95861"/>
            <a:ext cx="7965461" cy="623289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E41260-96F3-4CF9-9CEC-2CBE2B9FE8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43175" y="1076325"/>
            <a:ext cx="9605391" cy="57816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7F509F-6E4A-43A8-B149-BF4C44DE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71711" cy="13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6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95861"/>
            <a:ext cx="7965461" cy="646821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Queries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7D136-D0E0-4175-BAF8-717A5B128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76525" y="976294"/>
            <a:ext cx="9429750" cy="54885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Total Policies: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Total Fees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3. Total Claim Amount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8F065-C234-4C46-A5FF-D42E73FB4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620" y="2089378"/>
            <a:ext cx="1581371" cy="762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34532-40DF-467E-B83C-3AB3384DE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368" y="1378162"/>
            <a:ext cx="5563376" cy="533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F50DC5-6426-46B0-9F9D-78EC421B0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065" y="3303137"/>
            <a:ext cx="3772426" cy="543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72365-0DAC-4139-845D-C1297911D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065" y="4022026"/>
            <a:ext cx="1505160" cy="752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8A6A4E-098A-4DB0-9ACE-9510DE450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368" y="5357758"/>
            <a:ext cx="4810796" cy="523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14C3A-32E9-4DC8-A80A-EA5CEFAF5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0630" y="6022907"/>
            <a:ext cx="1543265" cy="7335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CD49B-BE88-410F-B790-C88FED6EB7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455"/>
            <a:ext cx="1571711" cy="13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8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7D136-D0E0-4175-BAF8-717A5B128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62250" y="352749"/>
            <a:ext cx="9429750" cy="54885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Policy Type wise premium count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5. Claim status wise policy count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8EF43-CF09-4DB8-BD3C-CC8FE368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66" y="811155"/>
            <a:ext cx="5896798" cy="943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9F09A-152C-4CD5-ACBC-FCE67BBF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257" y="1918148"/>
            <a:ext cx="2657846" cy="13336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C5A494-F53D-428B-8586-DFF1914CA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257" y="4027346"/>
            <a:ext cx="5410955" cy="1038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8976B9-9BDB-4415-B665-E30C7A20A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257" y="5311785"/>
            <a:ext cx="2529272" cy="1193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D04FB-3564-4A1C-8003-5DA23CED8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571711" cy="13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89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{7A14A47F-EE42-4C8B-8A67-2CA981E13BC1}tf78438558_win32</Template>
  <TotalTime>4511</TotalTime>
  <Words>363</Words>
  <Application>Microsoft Office PowerPoint</Application>
  <PresentationFormat>Widescreen</PresentationFormat>
  <Paragraphs>137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Sabon Next LT</vt:lpstr>
      <vt:lpstr>Times New Roman</vt:lpstr>
      <vt:lpstr>Wingdings</vt:lpstr>
      <vt:lpstr>Custom</vt:lpstr>
      <vt:lpstr> Insurance  Analytics    Project Group 3</vt:lpstr>
      <vt:lpstr>Meet our Team</vt:lpstr>
      <vt:lpstr>BUSINESS PROBLEM and AGENDA (Insurance Analytics)</vt:lpstr>
      <vt:lpstr>PowerPoint Presentation</vt:lpstr>
      <vt:lpstr>Excel dashboard</vt:lpstr>
      <vt:lpstr>Power bi dashboard</vt:lpstr>
      <vt:lpstr>Tableau dashboard</vt:lpstr>
      <vt:lpstr>MYSQL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Insurance  Analytics  </dc:title>
  <dc:subject/>
  <dc:creator>HP</dc:creator>
  <cp:lastModifiedBy>Lenovo</cp:lastModifiedBy>
  <cp:revision>62</cp:revision>
  <dcterms:created xsi:type="dcterms:W3CDTF">2025-06-02T04:58:30Z</dcterms:created>
  <dcterms:modified xsi:type="dcterms:W3CDTF">2025-06-05T19:46:45Z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